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 Oefening 1</a:t>
            </a:r>
          </a:p>
          <a:p>
            <a:pPr/>
          </a:p>
          <a:p>
            <a:pPr/>
            <a:r>
              <a:t>Pas aan de hand van een Smith kaart om een antenne van 128 Ohm aan aan een striplijn printbaan van 50 Ohm voor een frequentie van 1.2 GHz (</a:t>
            </a:r>
            <a:r>
              <a:t>λ</a:t>
            </a:r>
            <a:r>
              <a:t>= 12.5 cm; </a:t>
            </a:r>
            <a:r>
              <a:t>ε_r</a:t>
            </a:r>
            <a:r>
              <a:t>=4).Doe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p>
        </p:txBody>
      </p:sp>
      <p:sp>
        <p:nvSpPr>
          <p:cNvPr id="3" name="Title 2"/>
          <p:cNvSpPr>
            <a:spLocks noGrp="1"/>
          </p:cNvSpPr>
          <p:nvPr>
            <p:ph type="title"/>
          </p:nvPr>
        </p:nvSpPr>
        <p:spPr/>
        <p:txBody>
          <a:bodyPr/>
          <a:lstStyle/>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 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Smith kaart van de admittantie waarop de cirkels van constant reeel en imaginair van de admittantie aangegeven zijn.</a:t>
            </a:r>
            <a:endParaRPr sz="2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admitantie (Siemens)     lengte coax (cm)</a:t>
            </a:r>
            <a:endParaRPr sz="2400" b="0" i="0">
              <a:latin typeface="Courier"/>
            </a:endParaRPr>
          </a:p>
          <a:p>
            <a:pPr>
              <a:lnSpc>
                <a:spcPts val="2400"/>
              </a:lnSpc>
              <a:defRPr>
                <a:solidFill>
                  <a:srgbClr val="000000"/>
                </a:solidFill>
              </a:defRPr>
            </a:pPr>
            <a:r>
              <a:rPr sz="2400" b="0" i="0">
                <a:latin typeface="Courier"/>
              </a:rPr>
              <a:t> 242    Y= 20.70-19.83j mS     lengte=4.20 cm</a:t>
            </a:r>
            <a:endParaRPr sz="2400" b="0" i="0">
              <a:latin typeface="Courier"/>
            </a:endParaRPr>
          </a:p>
          <a:p>
            <a:pPr>
              <a:lnSpc>
                <a:spcPts val="2400"/>
              </a:lnSpc>
              <a:defRPr>
                <a:solidFill>
                  <a:srgbClr val="000000"/>
                </a:solidFill>
              </a:defRPr>
            </a:pPr>
            <a:r>
              <a:rPr sz="2400" b="0" i="0">
                <a:latin typeface="Courier"/>
              </a:rPr>
              <a:t> 243    Y= 20.35-19.67j mS     lengte=4.22 cm</a:t>
            </a:r>
            <a:endParaRPr sz="2400" b="0" i="0">
              <a:latin typeface="Courier"/>
            </a:endParaRPr>
          </a:p>
          <a:p>
            <a:pPr>
              <a:lnSpc>
                <a:spcPts val="2400"/>
              </a:lnSpc>
              <a:defRPr>
                <a:solidFill>
                  <a:srgbClr val="000000"/>
                </a:solidFill>
              </a:defRPr>
            </a:pPr>
            <a:r>
              <a:rPr sz="2400" b="0" i="0">
                <a:latin typeface="Courier"/>
              </a:rPr>
              <a:t> 244    Y= 20.00-19.50j mS     lengte=4.24 cm</a:t>
            </a:r>
            <a:endParaRPr sz="2400" b="0" i="0">
              <a:latin typeface="Courier"/>
            </a:endParaRPr>
          </a:p>
          <a:p>
            <a:pPr>
              <a:lnSpc>
                <a:spcPts val="2400"/>
              </a:lnSpc>
              <a:defRPr>
                <a:solidFill>
                  <a:srgbClr val="000000"/>
                </a:solidFill>
              </a:defRPr>
            </a:pPr>
            <a:r>
              <a:rPr sz="2400" b="0" i="0">
                <a:latin typeface="Courier"/>
              </a:rPr>
              <a:t> 245    Y= 19.67-19.33j mS     lengte=4.25 cm</a:t>
            </a:r>
            <a:endParaRPr sz="2400" b="0" i="0">
              <a:latin typeface="Courier"/>
            </a:endParaRPr>
          </a:p>
          <a:p>
            <a:pPr>
              <a:lnSpc>
                <a:spcPts val="2400"/>
              </a:lnSpc>
              <a:defRPr>
                <a:solidFill>
                  <a:srgbClr val="000000"/>
                </a:solidFill>
              </a:defRPr>
            </a:pPr>
            <a:r>
              <a:rPr sz="2400" b="0" i="0">
                <a:latin typeface="Courier"/>
              </a:rPr>
              <a:t> 246    Y= 19.34-19.16j mS     lengte=4.27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
            </a:r>
            <a:r>
              <a:t>\frac{244}{360}\frac{\lambda}{2}= \frac{244}{360}\frac{12.5}{2}= 4.24 cm</a:t>
            </a:r>
            <a:r>
              <a:t/>
            </a:r>
          </a:p>
          <a:p>
            <a:pPr/>
          </a:p>
          <a:p>
            <a:pPr/>
          </a:p>
          <a:p>
            <a:pPr/>
            <a:r>
              <a:t>&lt;p class="alert alert-success"&gt;</a:t>
            </a:r>
          </a:p>
          <a:p>
            <a:pPr/>
            <a:r>
              <a:t>De optimale condensatorwaarde in parallel wordt dus  2.59 pF en de lengte van de transmissielijn tussen de antenne en deze capaciteit is gelijk aan 4.24 cm</a:t>
            </a:r>
          </a:p>
          <a:p>
            <a:pPr/>
            <a:r>
              <a:t>&lt;/p&gt;</a:t>
            </a:r>
          </a:p>
        </p:txBody>
      </p:sp>
      <p:sp>
        <p:nvSpPr>
          <p:cNvPr id="3" name="Title 2"/>
          <p:cNvSpPr>
            <a:spLocks noGrp="1"/>
          </p:cNvSpPr>
          <p:nvPr>
            <p:ph type="title"/>
          </p:nvPr>
        </p:nvSpPr>
        <p:spPr/>
        <p:txBody>
          <a:bodyPr/>
          <a:lstStyle/>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gevraagde aanpassing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5042966"/>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Spanningen en stromen op de verschillende delen van het circuit.</a:t>
            </a:r>
            <a:endParaRPr sz="27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3743661"/>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